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2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17" r:id="rId1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41" Type="http://schemas.openxmlformats.org/officeDocument/2006/relationships/slide" Target="slides/slide25.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4.xml"/></Relationships>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3">
            <a:extLst>
              <a:ext uri="{FF2B5EF4-FFF2-40B4-BE49-F238E27FC236}">
                <a16:creationId xmlns:a16="http://schemas.microsoft.com/office/drawing/2014/main" id="{56EE4927-AD4B-1D51-218B-FCD1CF25F708}"/>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E5BD75"/>
                </a:solidFill>
                <a:effectLst/>
                <a:uLnTx/>
                <a:uFillTx/>
                <a:latin typeface="Times New Roman" panose="02020603050405020304" pitchFamily="18" charset="0"/>
                <a:ea typeface="宋体" panose="02010600030101010101" pitchFamily="2" charset="-122"/>
                <a:cs typeface="+mn-cs"/>
              </a:rPr>
              <a:t> </a:t>
            </a:r>
            <a:fld id="{F81E5680-292E-4AD9-85E4-9687E02CF092}" type="slidenum">
              <a:rPr kumimoji="0" lang="en-US" altLang="zh-CN" sz="1200" b="1" i="0" u="none" strike="noStrike" kern="1200" cap="none" spc="0" normalizeH="0" baseline="0" noProof="0" smtClean="0">
                <a:ln>
                  <a:noFill/>
                </a:ln>
                <a:solidFill>
                  <a:srgbClr val="E5BD75"/>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25</a:t>
            </a:fld>
            <a:endParaRPr kumimoji="0" lang="en-US" altLang="zh-CN" sz="1200" b="1" i="0" u="none" strike="noStrike" kern="1200" cap="none" spc="0" normalizeH="0" baseline="0" noProof="0">
              <a:ln>
                <a:noFill/>
              </a:ln>
              <a:solidFill>
                <a:srgbClr val="E5BD75"/>
              </a:solidFill>
              <a:effectLst/>
              <a:uLnTx/>
              <a:uFillTx/>
              <a:latin typeface="Arial" panose="020B0604020202020204" pitchFamily="34" charset="0"/>
              <a:ea typeface="宋体" panose="02010600030101010101" pitchFamily="2" charset="-122"/>
              <a:cs typeface="+mn-cs"/>
            </a:endParaRPr>
          </a:p>
        </p:txBody>
      </p:sp>
      <p:sp>
        <p:nvSpPr>
          <p:cNvPr id="192514" name="Rectangle 2">
            <a:extLst>
              <a:ext uri="{FF2B5EF4-FFF2-40B4-BE49-F238E27FC236}">
                <a16:creationId xmlns:a16="http://schemas.microsoft.com/office/drawing/2014/main" id="{619BC1A2-1F75-D8FD-1A27-6944E11DA63F}"/>
              </a:ext>
            </a:extLst>
          </p:cNvPr>
          <p:cNvSpPr>
            <a:spLocks noGrp="1" noChangeArrowheads="1"/>
          </p:cNvSpPr>
          <p:nvPr>
            <p:ph type="title"/>
          </p:nvPr>
        </p:nvSpPr>
        <p:spPr>
          <a:xfrm>
            <a:off x="685824" y="-3"/>
          </a:xfrm>
        </p:spPr>
        <p:txBody>
          <a:bodyPr/>
          <a:lstStyle/>
          <a:p>
            <a:r>
              <a:rPr lang="en-US" altLang="zh-CN">
                <a:ea typeface="宋体" panose="02010600030101010101" pitchFamily="2" charset="-122"/>
              </a:rPr>
              <a:t>Slikker et al. (in press)</a:t>
            </a:r>
          </a:p>
        </p:txBody>
      </p:sp>
      <p:sp>
        <p:nvSpPr>
          <p:cNvPr id="192515" name="Rectangle 3">
            <a:extLst>
              <a:ext uri="{FF2B5EF4-FFF2-40B4-BE49-F238E27FC236}">
                <a16:creationId xmlns:a16="http://schemas.microsoft.com/office/drawing/2014/main" id="{C8D3F71D-97EB-2564-DBDD-1BE6D102A30C}"/>
              </a:ext>
            </a:extLst>
          </p:cNvPr>
          <p:cNvSpPr>
            <a:spLocks noGrp="1" noChangeArrowheads="1"/>
          </p:cNvSpPr>
          <p:nvPr>
            <p:ph type="body" idx="1"/>
          </p:nvPr>
        </p:nvSpPr>
        <p:spPr/>
        <p:txBody>
          <a:bodyPr/>
          <a:lstStyle/>
          <a:p>
            <a:pPr>
              <a:buFontTx/>
              <a:buNone/>
            </a:pPr>
            <a:r>
              <a:rPr lang="en-US" altLang="zh-CN">
                <a:ea typeface="宋体" panose="02010600030101010101" pitchFamily="2" charset="-122"/>
              </a:rPr>
              <a:t>Ketamine-induced neurodegeneration in the perinatal rhesus monkey</a:t>
            </a:r>
          </a:p>
          <a:p>
            <a:pPr>
              <a:buFontTx/>
              <a:buNone/>
            </a:pPr>
            <a:endParaRPr lang="en-US" altLang="zh-CN">
              <a:ea typeface="宋体" panose="02010600030101010101" pitchFamily="2" charset="-122"/>
            </a:endParaRPr>
          </a:p>
          <a:p>
            <a:pPr>
              <a:buFontTx/>
              <a:buNone/>
            </a:pPr>
            <a:endParaRPr lang="en-US" altLang="zh-CN">
              <a:ea typeface="宋体" panose="02010600030101010101" pitchFamily="2" charset="-122"/>
            </a:endParaRPr>
          </a:p>
          <a:p>
            <a:pPr>
              <a:buFontTx/>
              <a:buNone/>
            </a:pPr>
            <a:endParaRPr lang="en-US" altLang="zh-CN">
              <a:ea typeface="宋体" panose="02010600030101010101" pitchFamily="2" charset="-122"/>
            </a:endParaRPr>
          </a:p>
          <a:p>
            <a:pPr lvl="1">
              <a:buFontTx/>
              <a:buNone/>
            </a:pPr>
            <a:r>
              <a:rPr lang="en-US" altLang="zh-CN" sz="2000">
                <a:ea typeface="宋体" panose="02010600030101010101" pitchFamily="2" charset="-122"/>
              </a:rPr>
              <a:t>Model: Rhesus monkey (Gestational day 122 and postnatal day 5 and 35)</a:t>
            </a:r>
          </a:p>
          <a:p>
            <a:pPr lvl="1">
              <a:buFontTx/>
              <a:buNone/>
            </a:pPr>
            <a:r>
              <a:rPr lang="en-US" altLang="zh-CN" sz="2000">
                <a:ea typeface="宋体" panose="02010600030101010101" pitchFamily="2" charset="-122"/>
              </a:rPr>
              <a:t>Ketamine i.v. 24 hours, 6 hour withdrawal period.</a:t>
            </a:r>
          </a:p>
          <a:p>
            <a:pPr lvl="1">
              <a:buFontTx/>
              <a:buNone/>
            </a:pPr>
            <a:r>
              <a:rPr lang="en-US" altLang="zh-CN" sz="2000">
                <a:ea typeface="宋体" panose="02010600030101010101" pitchFamily="2" charset="-122"/>
              </a:rPr>
              <a:t>Ketamine i.v. 3 hours in postnatal day 5 animals.</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